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5" r:id="rId2"/>
    <p:sldId id="271" r:id="rId3"/>
    <p:sldId id="273" r:id="rId4"/>
    <p:sldId id="258" r:id="rId5"/>
    <p:sldId id="259" r:id="rId6"/>
    <p:sldId id="274" r:id="rId7"/>
    <p:sldId id="264" r:id="rId8"/>
    <p:sldId id="267" r:id="rId9"/>
    <p:sldId id="269" r:id="rId10"/>
    <p:sldId id="270"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1" d="100"/>
          <a:sy n="51" d="100"/>
        </p:scale>
        <p:origin x="-1926"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cstate="print">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3E2D8BC1-960D-4321-A84A-5B88D7CA8289}" type="datetimeFigureOut">
              <a:rPr lang="ar-IQ" smtClean="0"/>
              <a:pPr/>
              <a:t>21/04/1440</a:t>
            </a:fld>
            <a:endParaRPr lang="ar-IQ"/>
          </a:p>
        </p:txBody>
      </p:sp>
      <p:sp>
        <p:nvSpPr>
          <p:cNvPr id="5" name="Footer Placeholder 4"/>
          <p:cNvSpPr>
            <a:spLocks noGrp="1"/>
          </p:cNvSpPr>
          <p:nvPr>
            <p:ph type="ftr" sz="quarter" idx="11"/>
          </p:nvPr>
        </p:nvSpPr>
        <p:spPr>
          <a:xfrm>
            <a:off x="1900237" y="5410202"/>
            <a:ext cx="3843665" cy="365125"/>
          </a:xfrm>
        </p:spPr>
        <p:txBody>
          <a:bodyPr/>
          <a:lstStyle/>
          <a:p>
            <a:endParaRPr lang="ar-IQ"/>
          </a:p>
        </p:txBody>
      </p:sp>
      <p:sp>
        <p:nvSpPr>
          <p:cNvPr id="6" name="Slide Number Placeholder 5"/>
          <p:cNvSpPr>
            <a:spLocks noGrp="1"/>
          </p:cNvSpPr>
          <p:nvPr>
            <p:ph type="sldNum" sz="quarter" idx="12"/>
          </p:nvPr>
        </p:nvSpPr>
        <p:spPr>
          <a:xfrm>
            <a:off x="7915603" y="5410200"/>
            <a:ext cx="578317" cy="365125"/>
          </a:xfrm>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304830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27592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296376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83160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35391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135768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4" name="Footer Placeholder 3"/>
          <p:cNvSpPr>
            <a:spLocks noGrp="1"/>
          </p:cNvSpPr>
          <p:nvPr>
            <p:ph type="ftr" sz="quarter" idx="11"/>
          </p:nvPr>
        </p:nvSpPr>
        <p:spPr/>
        <p:txBody>
          <a:bodyPr/>
          <a:lstStyle>
            <a:lvl1pPr>
              <a:defRPr cap="all" baseline="0"/>
            </a:lvl1pPr>
          </a:lstStyle>
          <a:p>
            <a:endParaRPr lang="ar-IQ"/>
          </a:p>
        </p:txBody>
      </p:sp>
      <p:sp>
        <p:nvSpPr>
          <p:cNvPr id="5" name="Slide Number Placeholder 4"/>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2494163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143987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400420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3E2D8BC1-960D-4321-A84A-5B88D7CA8289}" type="datetimeFigureOut">
              <a:rPr lang="ar-IQ" smtClean="0"/>
              <a:pPr/>
              <a:t>21/04/1440</a:t>
            </a:fld>
            <a:endParaRPr lang="ar-IQ"/>
          </a:p>
        </p:txBody>
      </p:sp>
      <p:sp>
        <p:nvSpPr>
          <p:cNvPr id="50" name="Footer Placeholder 4"/>
          <p:cNvSpPr>
            <a:spLocks noGrp="1"/>
          </p:cNvSpPr>
          <p:nvPr>
            <p:ph type="ftr" sz="quarter" idx="11"/>
          </p:nvPr>
        </p:nvSpPr>
        <p:spPr>
          <a:xfrm>
            <a:off x="856059" y="5883276"/>
            <a:ext cx="4679482" cy="365125"/>
          </a:xfrm>
        </p:spPr>
        <p:txBody>
          <a:bodyPr/>
          <a:lstStyle/>
          <a:p>
            <a:endParaRPr lang="ar-IQ"/>
          </a:p>
        </p:txBody>
      </p:sp>
      <p:sp>
        <p:nvSpPr>
          <p:cNvPr id="51" name="Slide Number Placeholder 5"/>
          <p:cNvSpPr>
            <a:spLocks noGrp="1"/>
          </p:cNvSpPr>
          <p:nvPr>
            <p:ph type="sldNum" sz="quarter" idx="12"/>
          </p:nvPr>
        </p:nvSpPr>
        <p:spPr>
          <a:xfrm>
            <a:off x="7707241" y="5883275"/>
            <a:ext cx="578317" cy="365125"/>
          </a:xfrm>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381082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104662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195805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99545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244412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1200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164914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2D8BC1-960D-4321-A84A-5B88D7CA8289}"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79E25D6-D70F-4741-9FD9-87F0102E6818}" type="slidenum">
              <a:rPr lang="ar-IQ" smtClean="0"/>
              <a:pPr/>
              <a:t>‹#›</a:t>
            </a:fld>
            <a:endParaRPr lang="ar-IQ"/>
          </a:p>
        </p:txBody>
      </p:sp>
    </p:spTree>
    <p:extLst>
      <p:ext uri="{BB962C8B-B14F-4D97-AF65-F5344CB8AC3E}">
        <p14:creationId xmlns:p14="http://schemas.microsoft.com/office/powerpoint/2010/main" val="258775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2D8BC1-960D-4321-A84A-5B88D7CA8289}" type="datetimeFigureOut">
              <a:rPr lang="ar-IQ" smtClean="0"/>
              <a:pPr/>
              <a:t>21/04/1440</a:t>
            </a:fld>
            <a:endParaRPr lang="ar-IQ"/>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9E25D6-D70F-4741-9FD9-87F0102E6818}" type="slidenum">
              <a:rPr lang="ar-IQ" smtClean="0"/>
              <a:pPr/>
              <a:t>‹#›</a:t>
            </a:fld>
            <a:endParaRPr lang="ar-IQ"/>
          </a:p>
        </p:txBody>
      </p:sp>
    </p:spTree>
    <p:extLst>
      <p:ext uri="{BB962C8B-B14F-4D97-AF65-F5344CB8AC3E}">
        <p14:creationId xmlns:p14="http://schemas.microsoft.com/office/powerpoint/2010/main" val="7066474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14382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773088"/>
            <a:ext cx="15113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7704" y="2276872"/>
            <a:ext cx="5508177" cy="1446550"/>
          </a:xfrm>
          <a:prstGeom prst="rect">
            <a:avLst/>
          </a:prstGeom>
        </p:spPr>
        <p:txBody>
          <a:bodyPr wrap="square">
            <a:spAutoFit/>
          </a:bodyPr>
          <a:lstStyle/>
          <a:p>
            <a:pPr lvl="0" algn="ctr"/>
            <a:r>
              <a:rPr lang="en-US" sz="4400" b="1" dirty="0">
                <a:solidFill>
                  <a:srgbClr val="002060"/>
                </a:solidFill>
                <a:latin typeface="Corbel"/>
              </a:rPr>
              <a:t>Cell Biology</a:t>
            </a:r>
          </a:p>
          <a:p>
            <a:pPr lvl="0" algn="ctr"/>
            <a:r>
              <a:rPr lang="en-US" sz="4400" b="1" dirty="0" smtClean="0">
                <a:solidFill>
                  <a:srgbClr val="002060"/>
                </a:solidFill>
                <a:latin typeface="Corbel"/>
              </a:rPr>
              <a:t>Lab 1</a:t>
            </a:r>
            <a:endParaRPr lang="en-US" sz="4400" b="1" dirty="0">
              <a:solidFill>
                <a:srgbClr val="002060"/>
              </a:solidFill>
              <a:latin typeface="Corbel"/>
            </a:endParaRPr>
          </a:p>
        </p:txBody>
      </p:sp>
      <p:sp>
        <p:nvSpPr>
          <p:cNvPr id="4" name="Rectangle 3"/>
          <p:cNvSpPr/>
          <p:nvPr/>
        </p:nvSpPr>
        <p:spPr>
          <a:xfrm>
            <a:off x="395536" y="4149080"/>
            <a:ext cx="8424936" cy="2000548"/>
          </a:xfrm>
          <a:prstGeom prst="rect">
            <a:avLst/>
          </a:prstGeom>
        </p:spPr>
        <p:txBody>
          <a:bodyPr wrap="square">
            <a:spAutoFit/>
          </a:bodyPr>
          <a:lstStyle/>
          <a:p>
            <a:pPr lvl="0" algn="ctr"/>
            <a:r>
              <a:rPr lang="en-US" sz="2800" b="1" dirty="0">
                <a:solidFill>
                  <a:srgbClr val="FFFF00"/>
                </a:solidFill>
                <a:latin typeface="Corbel"/>
              </a:rPr>
              <a:t>Dr. </a:t>
            </a:r>
            <a:r>
              <a:rPr lang="en-US" sz="2800" b="1" dirty="0" err="1">
                <a:solidFill>
                  <a:srgbClr val="FFFF00"/>
                </a:solidFill>
                <a:latin typeface="Corbel"/>
              </a:rPr>
              <a:t>Asmaa</a:t>
            </a:r>
            <a:r>
              <a:rPr lang="en-US" sz="2800" b="1" dirty="0">
                <a:solidFill>
                  <a:srgbClr val="FFFF00"/>
                </a:solidFill>
                <a:latin typeface="Corbel"/>
              </a:rPr>
              <a:t> Sami </a:t>
            </a:r>
            <a:r>
              <a:rPr lang="en-US" sz="2800" b="1" dirty="0" smtClean="0">
                <a:solidFill>
                  <a:srgbClr val="FFFF00"/>
                </a:solidFill>
                <a:latin typeface="Corbel"/>
              </a:rPr>
              <a:t>Ibrahim /</a:t>
            </a:r>
            <a:r>
              <a:rPr lang="en-US" sz="2800" b="1" dirty="0">
                <a:solidFill>
                  <a:srgbClr val="FFFF00"/>
                </a:solidFill>
                <a:latin typeface="Corbel"/>
              </a:rPr>
              <a:t>Ph.D. Cytogenetic and Biology of </a:t>
            </a:r>
            <a:r>
              <a:rPr lang="en-US" sz="2800" b="1" dirty="0" smtClean="0">
                <a:solidFill>
                  <a:srgbClr val="FFFF00"/>
                </a:solidFill>
                <a:latin typeface="Corbel"/>
              </a:rPr>
              <a:t>fish</a:t>
            </a:r>
            <a:r>
              <a:rPr lang="en-US" sz="3200" b="1" dirty="0" smtClean="0">
                <a:solidFill>
                  <a:srgbClr val="FFFF00"/>
                </a:solidFill>
                <a:latin typeface="Corbel"/>
              </a:rPr>
              <a:t> </a:t>
            </a:r>
          </a:p>
          <a:p>
            <a:pPr lvl="0" algn="ctr"/>
            <a:r>
              <a:rPr lang="en-US" sz="3200" b="1" dirty="0" smtClean="0">
                <a:solidFill>
                  <a:srgbClr val="002060"/>
                </a:solidFill>
                <a:latin typeface="Corbel"/>
              </a:rPr>
              <a:t>And</a:t>
            </a:r>
          </a:p>
          <a:p>
            <a:pPr lvl="0" algn="ctr"/>
            <a:r>
              <a:rPr lang="ar-IQ" sz="3200" b="1" dirty="0" smtClean="0">
                <a:solidFill>
                  <a:srgbClr val="002060"/>
                </a:solidFill>
                <a:latin typeface="Corbel"/>
              </a:rPr>
              <a:t> </a:t>
            </a:r>
            <a:r>
              <a:rPr lang="en-US" sz="2800" b="1" dirty="0" err="1" smtClean="0">
                <a:solidFill>
                  <a:srgbClr val="FFFF00"/>
                </a:solidFill>
                <a:latin typeface="Corbel"/>
              </a:rPr>
              <a:t>Zanab</a:t>
            </a:r>
            <a:r>
              <a:rPr lang="en-US" sz="2800" b="1" dirty="0" smtClean="0">
                <a:solidFill>
                  <a:srgbClr val="FFFF00"/>
                </a:solidFill>
                <a:latin typeface="Corbel"/>
              </a:rPr>
              <a:t> </a:t>
            </a:r>
            <a:r>
              <a:rPr lang="en-US" sz="2800" b="1" dirty="0" err="1" smtClean="0">
                <a:solidFill>
                  <a:srgbClr val="FFFF00"/>
                </a:solidFill>
                <a:latin typeface="Corbel"/>
              </a:rPr>
              <a:t>Salim</a:t>
            </a:r>
            <a:r>
              <a:rPr lang="en-US" sz="2800" b="1" dirty="0" smtClean="0">
                <a:solidFill>
                  <a:srgbClr val="FFFF00"/>
                </a:solidFill>
                <a:latin typeface="Corbel"/>
              </a:rPr>
              <a:t> / </a:t>
            </a:r>
            <a:r>
              <a:rPr lang="en-US" sz="2800" b="1" dirty="0" err="1" smtClean="0">
                <a:solidFill>
                  <a:srgbClr val="FFFF00"/>
                </a:solidFill>
                <a:latin typeface="Corbel"/>
              </a:rPr>
              <a:t>MS.c</a:t>
            </a:r>
            <a:r>
              <a:rPr lang="en-US" sz="2800" b="1" dirty="0" smtClean="0">
                <a:solidFill>
                  <a:srgbClr val="FFFF00"/>
                </a:solidFill>
                <a:latin typeface="Corbel"/>
              </a:rPr>
              <a:t>. Plant tissue culture </a:t>
            </a:r>
            <a:endParaRPr lang="en-US" sz="2800" b="1" dirty="0">
              <a:solidFill>
                <a:srgbClr val="FFFF00"/>
              </a:solidFill>
              <a:latin typeface="Corbel"/>
            </a:endParaRPr>
          </a:p>
        </p:txBody>
      </p:sp>
    </p:spTree>
    <p:extLst>
      <p:ext uri="{BB962C8B-B14F-4D97-AF65-F5344CB8AC3E}">
        <p14:creationId xmlns:p14="http://schemas.microsoft.com/office/powerpoint/2010/main" val="408818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4896544"/>
          </a:xfrm>
        </p:spPr>
        <p:txBody>
          <a:bodyPr>
            <a:normAutofit fontScale="90000"/>
          </a:bodyPr>
          <a:lstStyle/>
          <a:p>
            <a:pPr algn="l">
              <a:lnSpc>
                <a:spcPct val="150000"/>
              </a:lnSpc>
            </a:pPr>
            <a:r>
              <a:rPr lang="en-US" sz="2400" b="1" dirty="0">
                <a:solidFill>
                  <a:srgbClr val="3333CC"/>
                </a:solidFill>
              </a:rPr>
              <a:t>* </a:t>
            </a:r>
            <a:r>
              <a:rPr lang="en-US" sz="2700" b="1" u="sng" dirty="0">
                <a:solidFill>
                  <a:srgbClr val="3333CC"/>
                </a:solidFill>
              </a:rPr>
              <a:t>Environmental Factors</a:t>
            </a:r>
            <a:r>
              <a:rPr lang="en-US" sz="2700" b="1" dirty="0" smtClean="0">
                <a:solidFill>
                  <a:srgbClr val="3333CC"/>
                </a:solidFill>
              </a:rPr>
              <a:t>:</a:t>
            </a:r>
            <a:r>
              <a:rPr lang="ar-IQ" sz="2700" b="1" dirty="0"/>
              <a:t/>
            </a:r>
            <a:br>
              <a:rPr lang="ar-IQ" sz="2700" b="1" dirty="0"/>
            </a:br>
            <a:r>
              <a:rPr lang="en-US" sz="2700" b="1" dirty="0" smtClean="0">
                <a:solidFill>
                  <a:schemeClr val="bg1">
                    <a:lumMod val="65000"/>
                    <a:lumOff val="35000"/>
                  </a:schemeClr>
                </a:solidFill>
              </a:rPr>
              <a:t> </a:t>
            </a:r>
            <a:r>
              <a:rPr lang="en-US" sz="2700" dirty="0">
                <a:solidFill>
                  <a:schemeClr val="bg1">
                    <a:lumMod val="65000"/>
                    <a:lumOff val="35000"/>
                  </a:schemeClr>
                </a:solidFill>
              </a:rPr>
              <a:t>Various environmental factors as changes in temperature and supply of oxygen etc can affect the release and production of hormones given that various proteins are involved in the transmission of information as well as triggering of hormones. If these molecules are affected, then cell differentiation and development is also affected.</a:t>
            </a:r>
            <a:r>
              <a:rPr lang="en-US" sz="2700" b="1" dirty="0">
                <a:solidFill>
                  <a:schemeClr val="bg1">
                    <a:lumMod val="65000"/>
                    <a:lumOff val="35000"/>
                  </a:schemeClr>
                </a:solidFill>
              </a:rPr>
              <a:t>  </a:t>
            </a:r>
            <a:r>
              <a:rPr lang="en-US" sz="2700" dirty="0">
                <a:solidFill>
                  <a:schemeClr val="bg1">
                    <a:lumMod val="65000"/>
                    <a:lumOff val="35000"/>
                  </a:schemeClr>
                </a:solidFill>
              </a:rPr>
              <a:t/>
            </a:r>
            <a:br>
              <a:rPr lang="en-US" sz="2700" dirty="0">
                <a:solidFill>
                  <a:schemeClr val="bg1">
                    <a:lumMod val="65000"/>
                    <a:lumOff val="35000"/>
                  </a:schemeClr>
                </a:solidFill>
              </a:rPr>
            </a:br>
            <a:endParaRPr lang="ar-IQ" sz="2700"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640960" cy="5726130"/>
          </a:xfrm>
        </p:spPr>
        <p:txBody>
          <a:bodyPr>
            <a:normAutofit/>
          </a:bodyPr>
          <a:lstStyle/>
          <a:p>
            <a:pPr algn="ctr"/>
            <a:r>
              <a:rPr lang="en-US" sz="4800" b="1" dirty="0" smtClean="0">
                <a:solidFill>
                  <a:srgbClr val="FF0000"/>
                </a:solidFill>
              </a:rPr>
              <a:t>The cell biology lab1</a:t>
            </a:r>
            <a:r>
              <a:rPr lang="en-US" sz="6600" b="1" dirty="0" smtClean="0">
                <a:solidFill>
                  <a:srgbClr val="FF0000"/>
                </a:solidFill>
              </a:rPr>
              <a:t/>
            </a:r>
            <a:br>
              <a:rPr lang="en-US" sz="6600" b="1" dirty="0" smtClean="0">
                <a:solidFill>
                  <a:srgbClr val="FF0000"/>
                </a:solidFill>
              </a:rPr>
            </a:br>
            <a:r>
              <a:rPr lang="en-US" b="1" dirty="0" smtClean="0">
                <a:solidFill>
                  <a:srgbClr val="FF0000"/>
                </a:solidFill>
              </a:rPr>
              <a:t>( </a:t>
            </a:r>
            <a:r>
              <a:rPr lang="en-US" b="1" dirty="0" smtClean="0">
                <a:solidFill>
                  <a:srgbClr val="FFFF00"/>
                </a:solidFill>
              </a:rPr>
              <a:t>The </a:t>
            </a:r>
            <a:r>
              <a:rPr lang="en-US" b="1" dirty="0">
                <a:solidFill>
                  <a:srgbClr val="FFFF00"/>
                </a:solidFill>
              </a:rPr>
              <a:t>cell and cell </a:t>
            </a:r>
            <a:r>
              <a:rPr lang="en-US" b="1" dirty="0" smtClean="0">
                <a:solidFill>
                  <a:srgbClr val="FFFF00"/>
                </a:solidFill>
              </a:rPr>
              <a:t>differentiation </a:t>
            </a:r>
            <a:r>
              <a:rPr lang="en-US" b="1" dirty="0" smtClean="0">
                <a:solidFill>
                  <a:srgbClr val="FF0000"/>
                </a:solidFill>
              </a:rPr>
              <a:t>)</a:t>
            </a:r>
            <a:endParaRPr lang="ar-IQ"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1556792"/>
            <a:ext cx="7429499" cy="3960440"/>
          </a:xfrm>
        </p:spPr>
        <p:txBody>
          <a:bodyPr>
            <a:normAutofit fontScale="90000"/>
          </a:bodyPr>
          <a:lstStyle/>
          <a:p>
            <a:pPr>
              <a:lnSpc>
                <a:spcPct val="100000"/>
              </a:lnSpc>
            </a:pPr>
            <a:r>
              <a:rPr lang="en-US" sz="2400" b="1" dirty="0">
                <a:solidFill>
                  <a:srgbClr val="FF0000"/>
                </a:solidFill>
              </a:rPr>
              <a:t>Cell  </a:t>
            </a:r>
            <a:r>
              <a:rPr lang="en-US" sz="2400" b="1" dirty="0" smtClean="0">
                <a:solidFill>
                  <a:srgbClr val="FF0000"/>
                </a:solidFill>
              </a:rPr>
              <a:t>Definition</a:t>
            </a:r>
            <a:r>
              <a:rPr lang="ar-IQ" sz="2400" b="1" dirty="0">
                <a:solidFill>
                  <a:srgbClr val="FF0000"/>
                </a:solidFill>
              </a:rPr>
              <a:t>:</a:t>
            </a:r>
            <a:br>
              <a:rPr lang="ar-IQ" sz="2400" b="1" dirty="0">
                <a:solidFill>
                  <a:srgbClr val="FF0000"/>
                </a:solidFill>
              </a:rPr>
            </a:br>
            <a:r>
              <a:rPr lang="ar-IQ" sz="2700" b="1" dirty="0">
                <a:solidFill>
                  <a:prstClr val="black"/>
                </a:solidFill>
              </a:rPr>
              <a:t>-1</a:t>
            </a:r>
            <a:r>
              <a:rPr lang="en-GB" sz="2700" dirty="0">
                <a:solidFill>
                  <a:prstClr val="black"/>
                </a:solidFill>
              </a:rPr>
              <a:t>The structural, functional and biological unit of all organisms.</a:t>
            </a:r>
            <a:r>
              <a:rPr lang="en-US" sz="2700" dirty="0">
                <a:solidFill>
                  <a:prstClr val="black"/>
                </a:solidFill>
              </a:rPr>
              <a:t/>
            </a:r>
            <a:br>
              <a:rPr lang="en-US" sz="2700" dirty="0">
                <a:solidFill>
                  <a:prstClr val="black"/>
                </a:solidFill>
              </a:rPr>
            </a:br>
            <a:r>
              <a:rPr lang="en-US" sz="2700" b="1" dirty="0">
                <a:solidFill>
                  <a:prstClr val="black"/>
                </a:solidFill>
              </a:rPr>
              <a:t>2- </a:t>
            </a:r>
            <a:r>
              <a:rPr lang="en-US" sz="2700" dirty="0">
                <a:solidFill>
                  <a:prstClr val="black"/>
                </a:solidFill>
              </a:rPr>
              <a:t>An autonomous self-replicating unit that may exist as functional independent unit of life (as in the case of unicellular organism), or as sub-unit in a multicellular </a:t>
            </a:r>
            <a:r>
              <a:rPr lang="en-US" sz="2700" dirty="0" smtClean="0">
                <a:solidFill>
                  <a:prstClr val="black"/>
                </a:solidFill>
              </a:rPr>
              <a:t>organism</a:t>
            </a:r>
            <a:r>
              <a:rPr lang="en-US" sz="2700" dirty="0">
                <a:solidFill>
                  <a:prstClr val="black"/>
                </a:solidFill>
              </a:rPr>
              <a:t>(such as in plants and animals) that is specialized into carrying out particular functions towards the cause of the organism as a whole</a:t>
            </a:r>
            <a:r>
              <a:rPr lang="en-US" sz="2700" dirty="0" smtClean="0">
                <a:solidFill>
                  <a:prstClr val="black"/>
                </a:solidFill>
              </a:rPr>
              <a:t>.</a:t>
            </a:r>
            <a:r>
              <a:rPr lang="en-US" sz="2700" b="1" dirty="0">
                <a:solidFill>
                  <a:prstClr val="black"/>
                </a:solidFill>
              </a:rPr>
              <a:t> </a:t>
            </a:r>
            <a:r>
              <a:rPr lang="ar-IQ" sz="2700" b="1" dirty="0" smtClean="0">
                <a:solidFill>
                  <a:prstClr val="black"/>
                </a:solidFill>
              </a:rPr>
              <a:t/>
            </a:r>
            <a:br>
              <a:rPr lang="ar-IQ" sz="2700" b="1" dirty="0" smtClean="0">
                <a:solidFill>
                  <a:prstClr val="black"/>
                </a:solidFill>
              </a:rPr>
            </a:br>
            <a:r>
              <a:rPr lang="en-US" sz="2700" b="1" dirty="0" smtClean="0">
                <a:solidFill>
                  <a:prstClr val="black"/>
                </a:solidFill>
              </a:rPr>
              <a:t>3- </a:t>
            </a:r>
            <a:r>
              <a:rPr lang="en-US" sz="2700" dirty="0">
                <a:solidFill>
                  <a:prstClr val="black"/>
                </a:solidFill>
              </a:rPr>
              <a:t>A membrane bound structure containing biomolecules, such as nucleic acids, proteins, and polysaccharides</a:t>
            </a:r>
            <a:r>
              <a:rPr lang="ar-IQ" sz="2700" dirty="0" smtClean="0">
                <a:solidFill>
                  <a:prstClr val="black"/>
                </a:solidFill>
              </a:rPr>
              <a:t/>
            </a:r>
            <a:br>
              <a:rPr lang="ar-IQ" sz="2700" dirty="0" smtClean="0">
                <a:solidFill>
                  <a:prstClr val="black"/>
                </a:solidFill>
              </a:rPr>
            </a:br>
            <a:r>
              <a:rPr lang="en-US" sz="2700" dirty="0">
                <a:solidFill>
                  <a:prstClr val="black"/>
                </a:solidFill>
              </a:rPr>
              <a:t/>
            </a:r>
            <a:br>
              <a:rPr lang="en-US" sz="2700" dirty="0">
                <a:solidFill>
                  <a:prstClr val="black"/>
                </a:solidFill>
              </a:rPr>
            </a:br>
            <a:r>
              <a:rPr lang="ar-IQ" sz="2700" dirty="0" smtClean="0">
                <a:solidFill>
                  <a:prstClr val="black"/>
                </a:solidFill>
              </a:rPr>
              <a:t/>
            </a:r>
            <a:br>
              <a:rPr lang="ar-IQ" sz="2700" dirty="0" smtClean="0">
                <a:solidFill>
                  <a:prstClr val="black"/>
                </a:solidFill>
              </a:rPr>
            </a:br>
            <a:r>
              <a:rPr lang="ar-IQ" sz="2400" dirty="0" smtClean="0">
                <a:solidFill>
                  <a:prstClr val="black"/>
                </a:solidFill>
              </a:rPr>
              <a:t/>
            </a:r>
            <a:br>
              <a:rPr lang="ar-IQ" sz="2400" dirty="0" smtClean="0">
                <a:solidFill>
                  <a:prstClr val="black"/>
                </a:solidFill>
              </a:rPr>
            </a:br>
            <a:endParaRPr lang="en-US" dirty="0"/>
          </a:p>
        </p:txBody>
      </p:sp>
    </p:spTree>
    <p:extLst>
      <p:ext uri="{BB962C8B-B14F-4D97-AF65-F5344CB8AC3E}">
        <p14:creationId xmlns:p14="http://schemas.microsoft.com/office/powerpoint/2010/main" val="217604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988840"/>
            <a:ext cx="8229600" cy="2520280"/>
          </a:xfrm>
        </p:spPr>
        <p:txBody>
          <a:bodyPr>
            <a:normAutofit fontScale="90000"/>
          </a:bodyPr>
          <a:lstStyle/>
          <a:p>
            <a:pPr>
              <a:lnSpc>
                <a:spcPct val="150000"/>
              </a:lnSpc>
            </a:pPr>
            <a:r>
              <a:rPr lang="en-GB" b="1" dirty="0"/>
              <a:t> </a:t>
            </a:r>
            <a:r>
              <a:rPr lang="en-US" dirty="0"/>
              <a:t/>
            </a:r>
            <a:br>
              <a:rPr lang="en-US" dirty="0"/>
            </a:br>
            <a:r>
              <a:rPr lang="en-GB" sz="2400" b="1" dirty="0">
                <a:solidFill>
                  <a:srgbClr val="FF0000"/>
                </a:solidFill>
              </a:rPr>
              <a:t>What is Cell Differentiation ? </a:t>
            </a:r>
            <a:r>
              <a:rPr lang="en-US" sz="2400" dirty="0">
                <a:solidFill>
                  <a:schemeClr val="bg1"/>
                </a:solidFill>
              </a:rPr>
              <a:t/>
            </a:r>
            <a:br>
              <a:rPr lang="en-US" sz="2400" dirty="0">
                <a:solidFill>
                  <a:schemeClr val="bg1"/>
                </a:solidFill>
              </a:rPr>
            </a:br>
            <a:r>
              <a:rPr lang="en-US" sz="2400" dirty="0">
                <a:solidFill>
                  <a:schemeClr val="bg1"/>
                </a:solidFill>
              </a:rPr>
              <a:t>-</a:t>
            </a:r>
            <a:r>
              <a:rPr lang="en-GB" sz="2400" dirty="0">
                <a:solidFill>
                  <a:schemeClr val="bg1"/>
                </a:solidFill>
              </a:rPr>
              <a:t>  </a:t>
            </a:r>
            <a:r>
              <a:rPr lang="en-US" sz="2400" dirty="0">
                <a:solidFill>
                  <a:schemeClr val="bg1"/>
                </a:solidFill>
              </a:rPr>
              <a:t>Cell differentiation is the most common process in all growing organisms, and it starts as soon as the female egg is fertilized.</a:t>
            </a:r>
            <a:br>
              <a:rPr lang="en-US" sz="2400" dirty="0">
                <a:solidFill>
                  <a:schemeClr val="bg1"/>
                </a:solidFill>
              </a:rPr>
            </a:br>
            <a:r>
              <a:rPr lang="en-US" sz="2400" dirty="0">
                <a:solidFill>
                  <a:schemeClr val="bg1"/>
                </a:solidFill>
              </a:rPr>
              <a:t>-  Sometimes, cell differentiation is also known to take place in reverse.  </a:t>
            </a:r>
            <a:br>
              <a:rPr lang="en-US" sz="2400" dirty="0">
                <a:solidFill>
                  <a:schemeClr val="bg1"/>
                </a:solidFill>
              </a:rPr>
            </a:br>
            <a:r>
              <a:rPr lang="en-US" sz="2400" dirty="0">
                <a:solidFill>
                  <a:schemeClr val="bg1"/>
                </a:solidFill>
              </a:rPr>
              <a:t>-  Differentiated cells convert back to their original </a:t>
            </a:r>
            <a:r>
              <a:rPr lang="en-US" sz="2400" dirty="0" smtClean="0">
                <a:solidFill>
                  <a:schemeClr val="bg1"/>
                </a:solidFill>
              </a:rPr>
              <a:t>embryonic</a:t>
            </a:r>
            <a:r>
              <a:rPr lang="ar-IQ" sz="2400" dirty="0" smtClean="0">
                <a:solidFill>
                  <a:prstClr val="black"/>
                </a:solidFill>
              </a:rPr>
              <a:t/>
            </a:r>
            <a:br>
              <a:rPr lang="ar-IQ" sz="2400" dirty="0" smtClean="0">
                <a:solidFill>
                  <a:prstClr val="black"/>
                </a:solidFill>
              </a:rPr>
            </a:br>
            <a:r>
              <a:rPr lang="ar-IQ" sz="2400" dirty="0">
                <a:solidFill>
                  <a:prstClr val="black"/>
                </a:solidFill>
              </a:rPr>
              <a:t>-</a:t>
            </a:r>
            <a:r>
              <a:rPr lang="en-US" sz="2400" dirty="0" smtClean="0">
                <a:solidFill>
                  <a:prstClr val="black"/>
                </a:solidFill>
              </a:rPr>
              <a:t>  </a:t>
            </a:r>
            <a:r>
              <a:rPr lang="en-US" sz="2400" dirty="0">
                <a:solidFill>
                  <a:prstClr val="black"/>
                </a:solidFill>
              </a:rPr>
              <a:t>Our body consists of millions and millions of cells of different types. They are all formed from the genome of a single fertilized egg. The process by which a less specialized cell becomes a more specialized cell type is called cell differentiation. </a:t>
            </a:r>
            <a:br>
              <a:rPr lang="en-US" sz="2400" dirty="0">
                <a:solidFill>
                  <a:prstClr val="black"/>
                </a:solidFill>
              </a:rPr>
            </a:br>
            <a:endParaRPr lang="ar-IQ" sz="2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0"/>
            <a:ext cx="8507288" cy="1988840"/>
          </a:xfrm>
        </p:spPr>
        <p:txBody>
          <a:bodyPr>
            <a:normAutofit fontScale="90000"/>
          </a:bodyPr>
          <a:lstStyle/>
          <a:p>
            <a:pPr algn="l">
              <a:lnSpc>
                <a:spcPct val="150000"/>
              </a:lnSpc>
            </a:pPr>
            <a:r>
              <a:rPr lang="en-US" dirty="0"/>
              <a:t/>
            </a:r>
            <a:br>
              <a:rPr lang="en-US" dirty="0"/>
            </a:br>
            <a:r>
              <a:rPr lang="en-US" sz="2400" dirty="0" smtClean="0">
                <a:solidFill>
                  <a:schemeClr val="bg1"/>
                </a:solidFill>
              </a:rPr>
              <a:t>-  </a:t>
            </a:r>
            <a:r>
              <a:rPr lang="en-US" sz="2400" dirty="0">
                <a:solidFill>
                  <a:schemeClr val="bg1"/>
                </a:solidFill>
              </a:rPr>
              <a:t>Differentiation is a common process in adult stem cells that divide and differentiate into specialized daughter cells</a:t>
            </a:r>
            <a:r>
              <a:rPr lang="en-US" sz="2400" dirty="0" smtClean="0">
                <a:solidFill>
                  <a:schemeClr val="bg1"/>
                </a:solidFill>
              </a:rPr>
              <a:t>.</a:t>
            </a:r>
            <a:endParaRPr lang="ar-IQ" sz="2400" dirty="0">
              <a:solidFill>
                <a:schemeClr val="bg1"/>
              </a:solidFill>
            </a:endParaRPr>
          </a:p>
        </p:txBody>
      </p:sp>
      <p:sp>
        <p:nvSpPr>
          <p:cNvPr id="3" name="Rectangle 2"/>
          <p:cNvSpPr/>
          <p:nvPr/>
        </p:nvSpPr>
        <p:spPr>
          <a:xfrm>
            <a:off x="179512" y="1951673"/>
            <a:ext cx="8352928" cy="4895186"/>
          </a:xfrm>
          <a:prstGeom prst="rect">
            <a:avLst/>
          </a:prstGeom>
        </p:spPr>
        <p:txBody>
          <a:bodyPr wrap="square">
            <a:spAutoFit/>
          </a:bodyPr>
          <a:lstStyle/>
          <a:p>
            <a:pPr algn="l">
              <a:lnSpc>
                <a:spcPct val="150000"/>
              </a:lnSpc>
            </a:pPr>
            <a:r>
              <a:rPr lang="en-US" sz="2400" cap="all" dirty="0">
                <a:solidFill>
                  <a:prstClr val="black"/>
                </a:solidFill>
                <a:ea typeface="+mj-ea"/>
                <a:cs typeface="+mj-cs"/>
              </a:rPr>
              <a:t>- A cell that can differentiate into all types of cells that make up the body is known as totipotent cell. For mammals, totipotent includes the zygote and products - There are also certain types of cells that can differentiate into many types of cells. These cells are known as "pluripotent" or stem cells in animals (meristem cells in higher plants). </a:t>
            </a:r>
            <a:br>
              <a:rPr lang="en-US" sz="2400" cap="all" dirty="0">
                <a:solidFill>
                  <a:prstClr val="black"/>
                </a:solidFill>
                <a:ea typeface="+mj-ea"/>
                <a:cs typeface="+mj-cs"/>
              </a:rPr>
            </a:br>
            <a:r>
              <a:rPr lang="en-US" sz="2400" cap="all" dirty="0" smtClean="0">
                <a:solidFill>
                  <a:prstClr val="black"/>
                </a:solidFill>
                <a:ea typeface="+mj-ea"/>
                <a:cs typeface="+mj-cs"/>
              </a:rPr>
              <a:t>of </a:t>
            </a:r>
            <a:r>
              <a:rPr lang="en-US" sz="2400" cap="all" dirty="0">
                <a:solidFill>
                  <a:prstClr val="black"/>
                </a:solidFill>
                <a:ea typeface="+mj-ea"/>
                <a:cs typeface="+mj-cs"/>
              </a:rPr>
              <a:t>the first few cell divisions.</a:t>
            </a:r>
            <a:br>
              <a:rPr lang="en-US" sz="2400" cap="all" dirty="0">
                <a:solidFill>
                  <a:prstClr val="black"/>
                </a:solidFill>
                <a:ea typeface="+mj-ea"/>
                <a:cs typeface="+mj-cs"/>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500042"/>
            <a:ext cx="8286808" cy="585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5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1124744"/>
            <a:ext cx="8229600" cy="2808312"/>
          </a:xfrm>
        </p:spPr>
        <p:txBody>
          <a:bodyPr>
            <a:normAutofit fontScale="90000"/>
          </a:bodyPr>
          <a:lstStyle/>
          <a:p>
            <a:pPr>
              <a:lnSpc>
                <a:spcPct val="150000"/>
              </a:lnSpc>
            </a:pPr>
            <a:r>
              <a:rPr lang="ar-IQ" sz="4000" b="1" dirty="0"/>
              <a:t> </a:t>
            </a:r>
            <a:r>
              <a:rPr lang="ar-IQ" sz="4000" b="1" dirty="0" smtClean="0"/>
              <a:t/>
            </a:r>
            <a:br>
              <a:rPr lang="ar-IQ" sz="4000" b="1" dirty="0" smtClean="0"/>
            </a:br>
            <a:r>
              <a:rPr lang="en-US" sz="4000" dirty="0"/>
              <a:t/>
            </a:r>
            <a:br>
              <a:rPr lang="en-US" sz="4000" dirty="0"/>
            </a:br>
            <a:r>
              <a:rPr lang="en-US" sz="2400" b="1" dirty="0">
                <a:solidFill>
                  <a:srgbClr val="FFFF00"/>
                </a:solidFill>
              </a:rPr>
              <a:t>Examples of stem and progenitor cells include:</a:t>
            </a:r>
            <a:r>
              <a:rPr lang="en-US" sz="2400" dirty="0">
                <a:solidFill>
                  <a:schemeClr val="bg1">
                    <a:lumMod val="65000"/>
                    <a:lumOff val="35000"/>
                  </a:schemeClr>
                </a:solidFill>
              </a:rPr>
              <a:t/>
            </a:r>
            <a:br>
              <a:rPr lang="en-US" sz="2400" dirty="0">
                <a:solidFill>
                  <a:schemeClr val="bg1">
                    <a:lumMod val="65000"/>
                    <a:lumOff val="35000"/>
                  </a:schemeClr>
                </a:solidFill>
              </a:rPr>
            </a:br>
            <a:r>
              <a:rPr lang="en-US" sz="2400" b="1" dirty="0">
                <a:solidFill>
                  <a:srgbClr val="FF0000"/>
                </a:solidFill>
              </a:rPr>
              <a:t>* </a:t>
            </a:r>
            <a:r>
              <a:rPr lang="en-US" sz="2400" b="1" u="sng" dirty="0">
                <a:solidFill>
                  <a:srgbClr val="FF0000"/>
                </a:solidFill>
              </a:rPr>
              <a:t>Hematopoietic Stem Cells:</a:t>
            </a:r>
            <a:r>
              <a:rPr lang="en-US" sz="2400" dirty="0">
                <a:solidFill>
                  <a:schemeClr val="bg1">
                    <a:lumMod val="65000"/>
                    <a:lumOff val="35000"/>
                  </a:schemeClr>
                </a:solidFill>
              </a:rPr>
              <a:t/>
            </a:r>
            <a:br>
              <a:rPr lang="en-US" sz="2400" dirty="0">
                <a:solidFill>
                  <a:schemeClr val="bg1">
                    <a:lumMod val="65000"/>
                    <a:lumOff val="35000"/>
                  </a:schemeClr>
                </a:solidFill>
              </a:rPr>
            </a:br>
            <a:r>
              <a:rPr lang="ar-IQ" sz="2400" dirty="0">
                <a:solidFill>
                  <a:schemeClr val="bg1">
                    <a:lumMod val="65000"/>
                    <a:lumOff val="35000"/>
                  </a:schemeClr>
                </a:solidFill>
              </a:rPr>
              <a:t> </a:t>
            </a:r>
            <a:r>
              <a:rPr lang="en-US" sz="2400" dirty="0">
                <a:solidFill>
                  <a:schemeClr val="bg1">
                    <a:lumMod val="65000"/>
                    <a:lumOff val="35000"/>
                  </a:schemeClr>
                </a:solidFill>
              </a:rPr>
              <a:t>These are from the bone marrow and are involved in the production of red and white blood cells as well as the platelets.</a:t>
            </a:r>
            <a:br>
              <a:rPr lang="en-US" sz="2400" dirty="0">
                <a:solidFill>
                  <a:schemeClr val="bg1">
                    <a:lumMod val="65000"/>
                    <a:lumOff val="35000"/>
                  </a:schemeClr>
                </a:solidFill>
              </a:rPr>
            </a:br>
            <a:r>
              <a:rPr lang="en-US" sz="2400" b="1" dirty="0">
                <a:solidFill>
                  <a:srgbClr val="FF0000"/>
                </a:solidFill>
              </a:rPr>
              <a:t>*</a:t>
            </a:r>
            <a:r>
              <a:rPr lang="en-US" sz="2400" dirty="0">
                <a:solidFill>
                  <a:srgbClr val="FF0000"/>
                </a:solidFill>
              </a:rPr>
              <a:t> </a:t>
            </a:r>
            <a:r>
              <a:rPr lang="en-US" sz="2400" b="1" u="sng" dirty="0">
                <a:solidFill>
                  <a:srgbClr val="FF0000"/>
                </a:solidFill>
              </a:rPr>
              <a:t>Epithelial Stem Cells</a:t>
            </a:r>
            <a:r>
              <a:rPr lang="en-US" sz="2400" b="1" dirty="0">
                <a:solidFill>
                  <a:srgbClr val="FF0000"/>
                </a:solidFill>
              </a:rPr>
              <a:t>:</a:t>
            </a:r>
            <a:r>
              <a:rPr lang="en-US" sz="2400" dirty="0">
                <a:solidFill>
                  <a:schemeClr val="bg1">
                    <a:lumMod val="65000"/>
                    <a:lumOff val="35000"/>
                  </a:schemeClr>
                </a:solidFill>
              </a:rPr>
              <a:t/>
            </a:r>
            <a:br>
              <a:rPr lang="en-US" sz="2400" dirty="0">
                <a:solidFill>
                  <a:schemeClr val="bg1">
                    <a:lumMod val="65000"/>
                    <a:lumOff val="35000"/>
                  </a:schemeClr>
                </a:solidFill>
              </a:rPr>
            </a:br>
            <a:r>
              <a:rPr lang="en-US" sz="2400" b="1" dirty="0">
                <a:solidFill>
                  <a:schemeClr val="bg1">
                    <a:lumMod val="65000"/>
                    <a:lumOff val="35000"/>
                  </a:schemeClr>
                </a:solidFill>
              </a:rPr>
              <a:t>  </a:t>
            </a:r>
            <a:r>
              <a:rPr lang="en-US" sz="2400" dirty="0">
                <a:solidFill>
                  <a:schemeClr val="bg1">
                    <a:lumMod val="65000"/>
                    <a:lumOff val="35000"/>
                  </a:schemeClr>
                </a:solidFill>
              </a:rPr>
              <a:t>These are progenitor cells and are involved in the production of certain skin cells</a:t>
            </a:r>
            <a:r>
              <a:rPr lang="en-US" sz="2400" dirty="0" smtClean="0">
                <a:solidFill>
                  <a:schemeClr val="bg1">
                    <a:lumMod val="65000"/>
                    <a:lumOff val="35000"/>
                  </a:schemeClr>
                </a:solidFill>
              </a:rPr>
              <a:t>.</a:t>
            </a:r>
            <a:r>
              <a:rPr lang="ar-IQ" sz="2400" dirty="0" smtClean="0">
                <a:solidFill>
                  <a:schemeClr val="bg1">
                    <a:lumMod val="65000"/>
                    <a:lumOff val="35000"/>
                  </a:schemeClr>
                </a:solidFill>
              </a:rPr>
              <a:t/>
            </a:r>
            <a:br>
              <a:rPr lang="ar-IQ" sz="2400" dirty="0" smtClean="0">
                <a:solidFill>
                  <a:schemeClr val="bg1">
                    <a:lumMod val="65000"/>
                    <a:lumOff val="35000"/>
                  </a:schemeClr>
                </a:solidFill>
              </a:rPr>
            </a:br>
            <a:r>
              <a:rPr lang="ar-IQ" sz="2400" dirty="0" smtClean="0">
                <a:solidFill>
                  <a:schemeClr val="bg1">
                    <a:lumMod val="65000"/>
                    <a:lumOff val="35000"/>
                  </a:schemeClr>
                </a:solidFill>
              </a:rPr>
              <a:t>*</a:t>
            </a:r>
            <a:r>
              <a:rPr lang="en-US" sz="2400" b="1" dirty="0" smtClean="0">
                <a:solidFill>
                  <a:srgbClr val="FF0000"/>
                </a:solidFill>
              </a:rPr>
              <a:t> </a:t>
            </a:r>
            <a:r>
              <a:rPr lang="en-US" sz="2400" b="1" u="sng" dirty="0">
                <a:solidFill>
                  <a:srgbClr val="FF0000"/>
                </a:solidFill>
              </a:rPr>
              <a:t>Muscle Satellite Cells</a:t>
            </a:r>
            <a:r>
              <a:rPr lang="en-US" sz="2400" b="1" dirty="0" smtClean="0">
                <a:solidFill>
                  <a:srgbClr val="FF0000"/>
                </a:solidFill>
              </a:rPr>
              <a:t>:</a:t>
            </a:r>
            <a:r>
              <a:rPr lang="en-US" sz="2400" dirty="0">
                <a:solidFill>
                  <a:schemeClr val="bg1">
                    <a:lumMod val="65000"/>
                    <a:lumOff val="35000"/>
                  </a:schemeClr>
                </a:solidFill>
              </a:rPr>
              <a:t/>
            </a:r>
            <a:br>
              <a:rPr lang="en-US" sz="2400" dirty="0">
                <a:solidFill>
                  <a:schemeClr val="bg1">
                    <a:lumMod val="65000"/>
                    <a:lumOff val="35000"/>
                  </a:schemeClr>
                </a:solidFill>
              </a:rPr>
            </a:br>
            <a:r>
              <a:rPr lang="en-US" sz="2400" dirty="0">
                <a:solidFill>
                  <a:schemeClr val="bg1">
                    <a:lumMod val="65000"/>
                    <a:lumOff val="35000"/>
                  </a:schemeClr>
                </a:solidFill>
              </a:rPr>
              <a:t>  These are progenitor cells that contribute to differentiated muscle tissue.  </a:t>
            </a:r>
            <a:br>
              <a:rPr lang="en-US" sz="2400" dirty="0">
                <a:solidFill>
                  <a:schemeClr val="bg1">
                    <a:lumMod val="65000"/>
                    <a:lumOff val="35000"/>
                  </a:schemeClr>
                </a:solidFill>
              </a:rPr>
            </a:br>
            <a:r>
              <a:rPr lang="en-US" sz="2400" dirty="0">
                <a:solidFill>
                  <a:schemeClr val="bg1">
                    <a:lumMod val="65000"/>
                    <a:lumOff val="35000"/>
                  </a:schemeClr>
                </a:solidFill>
              </a:rPr>
              <a:t/>
            </a:r>
            <a:br>
              <a:rPr lang="en-US" sz="2400" dirty="0">
                <a:solidFill>
                  <a:schemeClr val="bg1">
                    <a:lumMod val="65000"/>
                    <a:lumOff val="35000"/>
                  </a:schemeClr>
                </a:solidFill>
              </a:rPr>
            </a:br>
            <a:endParaRPr lang="ar-IQ" sz="2400"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4896544"/>
          </a:xfrm>
        </p:spPr>
        <p:txBody>
          <a:bodyPr>
            <a:normAutofit fontScale="90000"/>
          </a:bodyPr>
          <a:lstStyle/>
          <a:p>
            <a:pPr>
              <a:lnSpc>
                <a:spcPct val="150000"/>
              </a:lnSpc>
            </a:pPr>
            <a:r>
              <a:rPr lang="en-US" sz="2400" b="1" dirty="0">
                <a:solidFill>
                  <a:srgbClr val="00B050"/>
                </a:solidFill>
              </a:rPr>
              <a:t>Why is Cell Differentiation Important?</a:t>
            </a:r>
            <a:r>
              <a:rPr lang="en-US" sz="2400" dirty="0"/>
              <a:t/>
            </a:r>
            <a:br>
              <a:rPr lang="en-US" sz="2400" dirty="0"/>
            </a:br>
            <a:r>
              <a:rPr lang="en-US" sz="2700" dirty="0">
                <a:solidFill>
                  <a:schemeClr val="bg1">
                    <a:lumMod val="65000"/>
                    <a:lumOff val="35000"/>
                  </a:schemeClr>
                </a:solidFill>
              </a:rPr>
              <a:t>We all know that it is a process in which cells become specialized in respective functions as well as structures. This is when the cells decide the type of cell they are going to be. It is especially important for the development of multicellular </a:t>
            </a:r>
            <a:r>
              <a:rPr lang="en-US" sz="2700" dirty="0">
                <a:solidFill>
                  <a:prstClr val="black">
                    <a:lumMod val="65000"/>
                    <a:lumOff val="35000"/>
                  </a:prstClr>
                </a:solidFill>
              </a:rPr>
              <a:t>organisms. As mentioned above, we all begin with being a single-celled zygote, after which it is decided whether the cell is going to be muscle cell or a nerve cell, what structure it will take up, and what function it will perform</a:t>
            </a:r>
            <a:endParaRPr lang="ar-IQ" sz="2700"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96752"/>
            <a:ext cx="8229600" cy="3312368"/>
          </a:xfrm>
        </p:spPr>
        <p:txBody>
          <a:bodyPr>
            <a:noAutofit/>
          </a:bodyPr>
          <a:lstStyle/>
          <a:p>
            <a:pPr algn="l">
              <a:lnSpc>
                <a:spcPct val="150000"/>
              </a:lnSpc>
            </a:pPr>
            <a:r>
              <a:rPr lang="en-US" sz="2400" b="1" u="sng" dirty="0" smtClean="0"/>
              <a:t>Factors </a:t>
            </a:r>
            <a:r>
              <a:rPr lang="en-US" sz="2400" b="1" u="sng" dirty="0"/>
              <a:t>Influencing Cell Differentiation:</a:t>
            </a:r>
            <a:r>
              <a:rPr lang="en-US" sz="2400" dirty="0"/>
              <a:t/>
            </a:r>
            <a:br>
              <a:rPr lang="en-US" sz="2400" dirty="0"/>
            </a:br>
            <a:r>
              <a:rPr lang="en-US" sz="2400" b="1" dirty="0">
                <a:solidFill>
                  <a:schemeClr val="bg1">
                    <a:lumMod val="65000"/>
                    <a:lumOff val="35000"/>
                  </a:schemeClr>
                </a:solidFill>
              </a:rPr>
              <a:t>* </a:t>
            </a:r>
            <a:r>
              <a:rPr lang="en-US" sz="2400" b="1" u="sng" dirty="0">
                <a:solidFill>
                  <a:schemeClr val="bg1">
                    <a:lumMod val="65000"/>
                    <a:lumOff val="35000"/>
                  </a:schemeClr>
                </a:solidFill>
              </a:rPr>
              <a:t>Gene Structure:</a:t>
            </a:r>
            <a:r>
              <a:rPr lang="en-US" sz="2400" dirty="0">
                <a:solidFill>
                  <a:schemeClr val="bg1">
                    <a:lumMod val="65000"/>
                    <a:lumOff val="35000"/>
                  </a:schemeClr>
                </a:solidFill>
              </a:rPr>
              <a:t> This is the most important factor when it comes to cell differentiation. Each of the viable genes contains important information that determines the cell type and physical attributes of the animal (host). Any problem in the genetic material ultimately affects cell differentiation and the development of the host.</a:t>
            </a:r>
            <a:br>
              <a:rPr lang="en-US" sz="2400" dirty="0">
                <a:solidFill>
                  <a:schemeClr val="bg1">
                    <a:lumMod val="65000"/>
                    <a:lumOff val="35000"/>
                  </a:schemeClr>
                </a:solidFill>
              </a:rPr>
            </a:br>
            <a:endParaRPr lang="ar-IQ" sz="2400" dirty="0">
              <a:solidFill>
                <a:schemeClr val="bg1">
                  <a:lumMod val="65000"/>
                  <a:lumOff val="3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133</TotalTime>
  <Words>117</Words>
  <Application>Microsoft Office PowerPoint</Application>
  <PresentationFormat>On-screen Show (4:3)</PresentationFormat>
  <Paragraphs>14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Circuit</vt:lpstr>
      <vt:lpstr>PowerPoint Presentation</vt:lpstr>
      <vt:lpstr>The cell biology lab1 ( The cell and cell differentiation )</vt:lpstr>
      <vt:lpstr>Cell  Definition: -1The structural, functional and biological unit of all organisms. 2- An autonomous self-replicating unit that may exist as functional independent unit of life (as in the case of unicellular organism), or as sub-unit in a multicellular organism(such as in plants and animals) that is specialized into carrying out particular functions towards the cause of the organism as a whole.  3- A membrane bound structure containing biomolecules, such as nucleic acids, proteins, and polysaccharides    </vt:lpstr>
      <vt:lpstr>  What is Cell Differentiation ?  -  Cell differentiation is the most common process in all growing organisms, and it starts as soon as the female egg is fertilized. -  Sometimes, cell differentiation is also known to take place in reverse.   -  Differentiated cells convert back to their original embryonic -  Our body consists of millions and millions of cells of different types. They are all formed from the genome of a single fertilized egg. The process by which a less specialized cell becomes a more specialized cell type is called cell differentiation.  </vt:lpstr>
      <vt:lpstr> -  Differentiation is a common process in adult stem cells that divide and differentiate into specialized daughter cells.</vt:lpstr>
      <vt:lpstr>PowerPoint Presentation</vt:lpstr>
      <vt:lpstr>   Examples of stem and progenitor cells include: * Hematopoietic Stem Cells:  These are from the bone marrow and are involved in the production of red and white blood cells as well as the platelets. * Epithelial Stem Cells:   These are progenitor cells and are involved in the production of certain skin cells. * Muscle Satellite Cells:   These are progenitor cells that contribute to differentiated muscle tissue.    </vt:lpstr>
      <vt:lpstr>Why is Cell Differentiation Important? We all know that it is a process in which cells become specialized in respective functions as well as structures. This is when the cells decide the type of cell they are going to be. It is especially important for the development of multicellular organisms. As mentioned above, we all begin with being a single-celled zygote, after which it is decided whether the cell is going to be muscle cell or a nerve cell, what structure it will take up, and what function it will perform</vt:lpstr>
      <vt:lpstr>Factors Influencing Cell Differentiation: * Gene Structure: This is the most important factor when it comes to cell differentiation. Each of the viable genes contains important information that determines the cell type and physical attributes of the animal (host). Any problem in the genetic material ultimately affects cell differentiation and the development of the host. </vt:lpstr>
      <vt:lpstr>* Environmental Factors:  Various environmental factors as changes in temperature and supply of oxygen etc can affect the release and production of hormones given that various proteins are involved in the transmission of information as well as triggering of hormones. If these molecules are affected, then cell differentiation and development is also affected.   </vt:lpstr>
    </vt:vector>
  </TitlesOfParts>
  <Company>By DR.Ahmed Saker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Definition: The structural, functional and biological unit of       all organisms.  1- 2- An autonomous self-replicating unit that may exist as functional independent unit of life (as in the case of unicellular organism), or as sub-unit in a multicellular organism (such as in</dc:title>
  <dc:creator>ZANIB</dc:creator>
  <cp:lastModifiedBy>Nice</cp:lastModifiedBy>
  <cp:revision>28</cp:revision>
  <dcterms:created xsi:type="dcterms:W3CDTF">2018-09-07T15:48:53Z</dcterms:created>
  <dcterms:modified xsi:type="dcterms:W3CDTF">2018-12-29T11:28:22Z</dcterms:modified>
</cp:coreProperties>
</file>